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Open Sauce Bold" charset="1" panose="00000800000000000000"/>
      <p:regular r:id="rId14"/>
    </p:embeddedFont>
    <p:embeddedFont>
      <p:font typeface="League Spartan" charset="1" panose="00000800000000000000"/>
      <p:regular r:id="rId15"/>
    </p:embeddedFont>
    <p:embeddedFont>
      <p:font typeface="Canva Sans Bold" charset="1" panose="020B0803030501040103"/>
      <p:regular r:id="rId16"/>
    </p:embeddedFont>
    <p:embeddedFont>
      <p:font typeface="Open Sans Bold" charset="1" panose="020B0806030504020204"/>
      <p:regular r:id="rId17"/>
    </p:embeddedFont>
    <p:embeddedFont>
      <p:font typeface="Open Sauce Heavy" charset="1" panose="00000A00000000000000"/>
      <p:regular r:id="rId18"/>
    </p:embeddedFont>
    <p:embeddedFont>
      <p:font typeface="Open Sauce Bold Italics" charset="1" panose="00000800000000000000"/>
      <p:regular r:id="rId19"/>
    </p:embeddedFont>
    <p:embeddedFont>
      <p:font typeface="Gagalin" charset="1" panose="000005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2.jpeg>
</file>

<file path=ppt/media/image3.jpeg>
</file>

<file path=ppt/media/image4.jpeg>
</file>

<file path=ppt/media/image5.pn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7684" t="-70328" r="-272" b="-39372"/>
            </a:stretch>
          </a:blipFill>
        </p:spPr>
      </p:sp>
      <p:sp>
        <p:nvSpPr>
          <p:cNvPr name="TextBox 3" id="3"/>
          <p:cNvSpPr txBox="true"/>
          <p:nvPr/>
        </p:nvSpPr>
        <p:spPr>
          <a:xfrm rot="0">
            <a:off x="9144000" y="1085850"/>
            <a:ext cx="9686045" cy="3092996"/>
          </a:xfrm>
          <a:prstGeom prst="rect">
            <a:avLst/>
          </a:prstGeom>
        </p:spPr>
        <p:txBody>
          <a:bodyPr anchor="t" rtlCol="false" tIns="0" lIns="0" bIns="0" rIns="0">
            <a:spAutoFit/>
          </a:bodyPr>
          <a:lstStyle/>
          <a:p>
            <a:pPr algn="ctr">
              <a:lnSpc>
                <a:spcPts val="8140"/>
              </a:lnSpc>
            </a:pPr>
            <a:r>
              <a:rPr lang="en-US" sz="7204" b="true">
                <a:solidFill>
                  <a:srgbClr val="010005"/>
                </a:solidFill>
                <a:latin typeface="Open Sauce Bold"/>
                <a:ea typeface="Open Sauce Bold"/>
                <a:cs typeface="Open Sauce Bold"/>
                <a:sym typeface="Open Sauce Bold"/>
              </a:rPr>
              <a:t>RAILVISION INTELLIGENCE</a:t>
            </a:r>
          </a:p>
          <a:p>
            <a:pPr algn="ctr">
              <a:lnSpc>
                <a:spcPts val="8140"/>
              </a:lnSpc>
            </a:pPr>
          </a:p>
        </p:txBody>
      </p:sp>
      <p:sp>
        <p:nvSpPr>
          <p:cNvPr name="TextBox 4" id="4"/>
          <p:cNvSpPr txBox="true"/>
          <p:nvPr/>
        </p:nvSpPr>
        <p:spPr>
          <a:xfrm rot="0">
            <a:off x="9744999" y="4121696"/>
            <a:ext cx="8173325" cy="3046158"/>
          </a:xfrm>
          <a:prstGeom prst="rect">
            <a:avLst/>
          </a:prstGeom>
        </p:spPr>
        <p:txBody>
          <a:bodyPr anchor="t" rtlCol="false" tIns="0" lIns="0" bIns="0" rIns="0">
            <a:spAutoFit/>
          </a:bodyPr>
          <a:lstStyle/>
          <a:p>
            <a:pPr algn="ctr">
              <a:lnSpc>
                <a:spcPts val="4018"/>
              </a:lnSpc>
            </a:pPr>
            <a:r>
              <a:rPr lang="en-US" sz="2870">
                <a:solidFill>
                  <a:srgbClr val="FFFFFF"/>
                </a:solidFill>
                <a:latin typeface="League Spartan"/>
                <a:ea typeface="League Spartan"/>
                <a:cs typeface="League Spartan"/>
                <a:sym typeface="League Spartan"/>
              </a:rPr>
              <a:t>MEMBERS:</a:t>
            </a:r>
          </a:p>
          <a:p>
            <a:pPr algn="ctr">
              <a:lnSpc>
                <a:spcPts val="4018"/>
              </a:lnSpc>
              <a:spcBef>
                <a:spcPct val="0"/>
              </a:spcBef>
            </a:pPr>
            <a:r>
              <a:rPr lang="en-US" sz="2870">
                <a:solidFill>
                  <a:srgbClr val="FFFFFF"/>
                </a:solidFill>
                <a:latin typeface="League Spartan"/>
                <a:ea typeface="League Spartan"/>
                <a:cs typeface="League Spartan"/>
                <a:sym typeface="League Spartan"/>
              </a:rPr>
              <a:t>         MD MOZAMMIL ASHRAF </a:t>
            </a:r>
          </a:p>
          <a:p>
            <a:pPr algn="l">
              <a:lnSpc>
                <a:spcPts val="4018"/>
              </a:lnSpc>
              <a:spcBef>
                <a:spcPct val="0"/>
              </a:spcBef>
            </a:pPr>
            <a:r>
              <a:rPr lang="en-US" sz="2870">
                <a:solidFill>
                  <a:srgbClr val="FFFFFF"/>
                </a:solidFill>
                <a:latin typeface="League Spartan"/>
                <a:ea typeface="League Spartan"/>
                <a:cs typeface="League Spartan"/>
                <a:sym typeface="League Spartan"/>
              </a:rPr>
              <a:t>                       </a:t>
            </a:r>
            <a:r>
              <a:rPr lang="en-US" sz="2870">
                <a:solidFill>
                  <a:srgbClr val="FFFFFF"/>
                </a:solidFill>
                <a:latin typeface="League Spartan"/>
                <a:ea typeface="League Spartan"/>
                <a:cs typeface="League Spartan"/>
                <a:sym typeface="League Spartan"/>
              </a:rPr>
              <a:t>V THARUN </a:t>
            </a:r>
          </a:p>
          <a:p>
            <a:pPr algn="l">
              <a:lnSpc>
                <a:spcPts val="4018"/>
              </a:lnSpc>
              <a:spcBef>
                <a:spcPct val="0"/>
              </a:spcBef>
            </a:pPr>
            <a:r>
              <a:rPr lang="en-US" sz="2870">
                <a:solidFill>
                  <a:srgbClr val="FFFFFF"/>
                </a:solidFill>
                <a:latin typeface="League Spartan"/>
                <a:ea typeface="League Spartan"/>
                <a:cs typeface="League Spartan"/>
                <a:sym typeface="League Spartan"/>
              </a:rPr>
              <a:t>                       KHAROSEKAR VARADRAJ A</a:t>
            </a:r>
          </a:p>
          <a:p>
            <a:pPr algn="ctr">
              <a:lnSpc>
                <a:spcPts val="4018"/>
              </a:lnSpc>
              <a:spcBef>
                <a:spcPct val="0"/>
              </a:spcBef>
            </a:pPr>
            <a:r>
              <a:rPr lang="en-US" sz="2870">
                <a:solidFill>
                  <a:srgbClr val="FFFFFF"/>
                </a:solidFill>
                <a:latin typeface="League Spartan"/>
                <a:ea typeface="League Spartan"/>
                <a:cs typeface="League Spartan"/>
                <a:sym typeface="League Spartan"/>
              </a:rPr>
              <a:t>VEDANT RANSINGH</a:t>
            </a:r>
          </a:p>
          <a:p>
            <a:pPr algn="ctr">
              <a:lnSpc>
                <a:spcPts val="4018"/>
              </a:lnSpc>
              <a:spcBef>
                <a:spcPct val="0"/>
              </a:spcBef>
            </a:pPr>
            <a:r>
              <a:rPr lang="en-US" sz="2870">
                <a:solidFill>
                  <a:srgbClr val="FFFFFF"/>
                </a:solidFill>
                <a:latin typeface="League Spartan"/>
                <a:ea typeface="League Spartan"/>
                <a:cs typeface="League Spartan"/>
                <a:sym typeface="League Spartan"/>
              </a:rPr>
              <a:t>KHAN SAMIM MASUD</a:t>
            </a:r>
          </a:p>
        </p:txBody>
      </p:sp>
      <p:sp>
        <p:nvSpPr>
          <p:cNvPr name="TextBox 5" id="5"/>
          <p:cNvSpPr txBox="true"/>
          <p:nvPr/>
        </p:nvSpPr>
        <p:spPr>
          <a:xfrm rot="0">
            <a:off x="12724010" y="8420663"/>
            <a:ext cx="2526025" cy="637188"/>
          </a:xfrm>
          <a:prstGeom prst="rect">
            <a:avLst/>
          </a:prstGeom>
        </p:spPr>
        <p:txBody>
          <a:bodyPr anchor="t" rtlCol="false" tIns="0" lIns="0" bIns="0" rIns="0">
            <a:spAutoFit/>
          </a:bodyPr>
          <a:lstStyle/>
          <a:p>
            <a:pPr algn="ctr">
              <a:lnSpc>
                <a:spcPts val="2592"/>
              </a:lnSpc>
            </a:pPr>
            <a:r>
              <a:rPr lang="en-US" sz="1851" b="true">
                <a:solidFill>
                  <a:srgbClr val="FFFFFF"/>
                </a:solidFill>
                <a:latin typeface="Canva Sans Bold"/>
                <a:ea typeface="Canva Sans Bold"/>
                <a:cs typeface="Canva Sans Bold"/>
                <a:sym typeface="Canva Sans Bold"/>
              </a:rPr>
              <a:t>SUBMITTED TO :</a:t>
            </a:r>
          </a:p>
          <a:p>
            <a:pPr algn="ctr">
              <a:lnSpc>
                <a:spcPts val="2592"/>
              </a:lnSpc>
            </a:pPr>
            <a:r>
              <a:rPr lang="en-US" sz="1851" b="true">
                <a:solidFill>
                  <a:srgbClr val="FFFFFF"/>
                </a:solidFill>
                <a:latin typeface="Canva Sans Bold"/>
                <a:ea typeface="Canva Sans Bold"/>
                <a:cs typeface="Canva Sans Bold"/>
                <a:sym typeface="Canva Sans Bold"/>
              </a:rPr>
              <a:t>DR. SANTOSH KUMAR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028700" y="2635031"/>
            <a:ext cx="15012137" cy="5891155"/>
          </a:xfrm>
          <a:prstGeom prst="rect">
            <a:avLst/>
          </a:prstGeom>
        </p:spPr>
        <p:txBody>
          <a:bodyPr anchor="t" rtlCol="false" tIns="0" lIns="0" bIns="0" rIns="0">
            <a:spAutoFit/>
          </a:bodyPr>
          <a:lstStyle/>
          <a:p>
            <a:pPr algn="just" marL="467371" indent="-233685" lvl="1">
              <a:lnSpc>
                <a:spcPts val="3030"/>
              </a:lnSpc>
              <a:buFont typeface="Arial"/>
              <a:buChar char="•"/>
            </a:pPr>
            <a:r>
              <a:rPr lang="en-US" b="true" sz="2164">
                <a:solidFill>
                  <a:srgbClr val="FFFFFF"/>
                </a:solidFill>
                <a:latin typeface="Open Sans Bold"/>
                <a:ea typeface="Open Sans Bold"/>
                <a:cs typeface="Open Sans Bold"/>
                <a:sym typeface="Open Sans Bold"/>
              </a:rPr>
              <a:t>The railway sector plays a crucial role in economic growth and social service delivery, yet it faces significant challenges in monitoring and maintenance due to vast coverage areas, aging infrastructure, and external factors such as natural disasters. Traditional methods like manual inspections and ground-based sensors are often time-consuming, costly, and limited in scope. To address these issues, the integration of satellite imagery and artificial intelligence (AI) presents a transformative solution. Satellite imagery offers comprehensive coverage, high-resolution detail, and enables fully automated analysis to detect anomalies, assess risks, and identify maintenance needs. This innovative approach enhances safety, operational efficiency, and cost-effectiveness, while laying the foundation for a data-driven, modernized railway management system. In the face of increasing transportation demands and climate-related challenges, this project aims to optimize railway monitoring and maintenance through advanced AI-powered satellite imagery analysis.</a:t>
            </a:r>
          </a:p>
          <a:p>
            <a:pPr algn="just">
              <a:lnSpc>
                <a:spcPts val="2750"/>
              </a:lnSpc>
            </a:pPr>
          </a:p>
          <a:p>
            <a:pPr algn="just" marL="424192" indent="-212096" lvl="1">
              <a:lnSpc>
                <a:spcPts val="2750"/>
              </a:lnSpc>
              <a:buFont typeface="Arial"/>
              <a:buChar char="•"/>
            </a:pPr>
            <a:r>
              <a:rPr lang="en-US" b="true" sz="1964">
                <a:solidFill>
                  <a:srgbClr val="FFFFFF"/>
                </a:solidFill>
                <a:latin typeface="Open Sans Bold"/>
                <a:ea typeface="Open Sans Bold"/>
                <a:cs typeface="Open Sans Bold"/>
                <a:sym typeface="Open Sans Bold"/>
              </a:rPr>
              <a:t>Traditional methods relied on manual tracking and basic sensors.</a:t>
            </a:r>
          </a:p>
          <a:p>
            <a:pPr algn="just" marL="424192" indent="-212096" lvl="1">
              <a:lnSpc>
                <a:spcPts val="2750"/>
              </a:lnSpc>
              <a:buFont typeface="Arial"/>
              <a:buChar char="•"/>
            </a:pPr>
            <a:r>
              <a:rPr lang="en-US" b="true" sz="1964">
                <a:solidFill>
                  <a:srgbClr val="FFFFFF"/>
                </a:solidFill>
                <a:latin typeface="Open Sans Bold"/>
                <a:ea typeface="Open Sans Bold"/>
                <a:cs typeface="Open Sans Bold"/>
                <a:sym typeface="Open Sans Bold"/>
              </a:rPr>
              <a:t>Transition to GPS-based systems improved</a:t>
            </a:r>
            <a:r>
              <a:rPr lang="en-US" b="true" sz="1964">
                <a:solidFill>
                  <a:srgbClr val="FFFFFF"/>
                </a:solidFill>
                <a:latin typeface="Open Sans Bold"/>
                <a:ea typeface="Open Sans Bold"/>
                <a:cs typeface="Open Sans Bold"/>
                <a:sym typeface="Open Sans Bold"/>
              </a:rPr>
              <a:t> real-time tracking.</a:t>
            </a:r>
          </a:p>
          <a:p>
            <a:pPr algn="just" marL="424192" indent="-212096" lvl="1">
              <a:lnSpc>
                <a:spcPts val="2750"/>
              </a:lnSpc>
              <a:buFont typeface="Arial"/>
              <a:buChar char="•"/>
            </a:pPr>
            <a:r>
              <a:rPr lang="en-US" b="true" sz="1964">
                <a:solidFill>
                  <a:srgbClr val="FFFFFF"/>
                </a:solidFill>
                <a:latin typeface="Open Sans Bold"/>
                <a:ea typeface="Open Sans Bold"/>
                <a:cs typeface="Open Sans Bold"/>
                <a:sym typeface="Open Sans Bold"/>
              </a:rPr>
              <a:t>Satellite imagery and AI now revolutionizing the industry.</a:t>
            </a:r>
          </a:p>
          <a:p>
            <a:pPr algn="just">
              <a:lnSpc>
                <a:spcPts val="2750"/>
              </a:lnSpc>
            </a:pPr>
          </a:p>
        </p:txBody>
      </p:sp>
      <p:sp>
        <p:nvSpPr>
          <p:cNvPr name="TextBox 4" id="4"/>
          <p:cNvSpPr txBox="true"/>
          <p:nvPr/>
        </p:nvSpPr>
        <p:spPr>
          <a:xfrm rot="0">
            <a:off x="-894320" y="539477"/>
            <a:ext cx="12215047" cy="1035596"/>
          </a:xfrm>
          <a:prstGeom prst="rect">
            <a:avLst/>
          </a:prstGeom>
        </p:spPr>
        <p:txBody>
          <a:bodyPr anchor="t" rtlCol="false" tIns="0" lIns="0" bIns="0" rIns="0">
            <a:spAutoFit/>
          </a:bodyPr>
          <a:lstStyle/>
          <a:p>
            <a:pPr algn="ctr">
              <a:lnSpc>
                <a:spcPts val="8140"/>
              </a:lnSpc>
            </a:pPr>
            <a:r>
              <a:rPr lang="en-US" b="true" sz="7204">
                <a:solidFill>
                  <a:srgbClr val="FFFFFF"/>
                </a:solidFill>
                <a:latin typeface="Open Sauce Heavy"/>
                <a:ea typeface="Open Sauce Heavy"/>
                <a:cs typeface="Open Sauce Heavy"/>
                <a:sym typeface="Open Sauce Heavy"/>
              </a:rPr>
              <a:t>INTRODUCTION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759546" y="446403"/>
            <a:ext cx="14768909" cy="2064296"/>
          </a:xfrm>
          <a:prstGeom prst="rect">
            <a:avLst/>
          </a:prstGeom>
        </p:spPr>
        <p:txBody>
          <a:bodyPr anchor="t" rtlCol="false" tIns="0" lIns="0" bIns="0" rIns="0">
            <a:spAutoFit/>
          </a:bodyPr>
          <a:lstStyle/>
          <a:p>
            <a:pPr algn="l">
              <a:lnSpc>
                <a:spcPts val="8140"/>
              </a:lnSpc>
            </a:pPr>
            <a:r>
              <a:rPr lang="en-US" sz="7204" b="true">
                <a:solidFill>
                  <a:srgbClr val="FFFFFF"/>
                </a:solidFill>
                <a:latin typeface="Open Sauce Heavy"/>
                <a:ea typeface="Open Sauce Heavy"/>
                <a:cs typeface="Open Sauce Heavy"/>
                <a:sym typeface="Open Sauce Heavy"/>
              </a:rPr>
              <a:t> METHEDOLOGY </a:t>
            </a:r>
          </a:p>
          <a:p>
            <a:pPr algn="l">
              <a:lnSpc>
                <a:spcPts val="8140"/>
              </a:lnSpc>
            </a:pPr>
          </a:p>
        </p:txBody>
      </p:sp>
      <p:sp>
        <p:nvSpPr>
          <p:cNvPr name="TextBox 4" id="4"/>
          <p:cNvSpPr txBox="true"/>
          <p:nvPr/>
        </p:nvSpPr>
        <p:spPr>
          <a:xfrm rot="0">
            <a:off x="2417228" y="2344624"/>
            <a:ext cx="11955593" cy="6913676"/>
          </a:xfrm>
          <a:prstGeom prst="rect">
            <a:avLst/>
          </a:prstGeom>
        </p:spPr>
        <p:txBody>
          <a:bodyPr anchor="t" rtlCol="false" tIns="0" lIns="0" bIns="0" rIns="0">
            <a:spAutoFit/>
          </a:bodyPr>
          <a:lstStyle/>
          <a:p>
            <a:pPr algn="just" marL="426836" indent="-213418" lvl="1">
              <a:lnSpc>
                <a:spcPts val="2234"/>
              </a:lnSpc>
              <a:buFont typeface="Arial"/>
              <a:buChar char="•"/>
            </a:pPr>
            <a:r>
              <a:rPr lang="en-US" b="true" sz="1977" i="true">
                <a:solidFill>
                  <a:srgbClr val="FFFFFF"/>
                </a:solidFill>
                <a:latin typeface="Open Sauce Bold Italics"/>
                <a:ea typeface="Open Sauce Bold Italics"/>
                <a:cs typeface="Open Sauce Bold Italics"/>
                <a:sym typeface="Open Sauce Bold Italics"/>
              </a:rPr>
              <a:t>Data Collection</a:t>
            </a:r>
          </a:p>
          <a:p>
            <a:pPr algn="just" marL="0" indent="0" lvl="0">
              <a:lnSpc>
                <a:spcPts val="2234"/>
              </a:lnSpc>
              <a:spcBef>
                <a:spcPct val="0"/>
              </a:spcBef>
            </a:pPr>
            <a:r>
              <a:rPr lang="en-US" b="true" sz="1977" i="true">
                <a:solidFill>
                  <a:srgbClr val="FFFFFF"/>
                </a:solidFill>
                <a:latin typeface="Open Sauce Bold Italics"/>
                <a:ea typeface="Open Sauce Bold Italics"/>
                <a:cs typeface="Open Sauce Bold Italics"/>
                <a:sym typeface="Open Sauce Bold Italics"/>
              </a:rPr>
              <a:t>C</a:t>
            </a:r>
            <a:r>
              <a:rPr lang="en-US" b="true" sz="1977" i="true" strike="noStrike" u="none">
                <a:solidFill>
                  <a:srgbClr val="FFFFFF"/>
                </a:solidFill>
                <a:latin typeface="Open Sauce Bold Italics"/>
                <a:ea typeface="Open Sauce Bold Italics"/>
                <a:cs typeface="Open Sauce Bold Italics"/>
                <a:sym typeface="Open Sauce Bold Italics"/>
              </a:rPr>
              <a:t>ollect high-resolution satellite imagery of railway infrastructure (tracks, bridges, tunnels, etc.) from sources like Google Earth, Sentinel, and commercial satellites.</a:t>
            </a:r>
          </a:p>
          <a:p>
            <a:pPr algn="just">
              <a:lnSpc>
                <a:spcPts val="2234"/>
              </a:lnSpc>
              <a:spcBef>
                <a:spcPct val="0"/>
              </a:spcBef>
            </a:pPr>
          </a:p>
          <a:p>
            <a:pPr algn="just" marL="426836" indent="-213418" lvl="1">
              <a:lnSpc>
                <a:spcPts val="2234"/>
              </a:lnSpc>
              <a:spcBef>
                <a:spcPct val="0"/>
              </a:spcBef>
              <a:buFont typeface="Arial"/>
              <a:buChar char="•"/>
            </a:pPr>
            <a:r>
              <a:rPr lang="en-US" b="true" sz="1977" i="true" strike="noStrike" u="none">
                <a:solidFill>
                  <a:srgbClr val="FFFFFF"/>
                </a:solidFill>
                <a:latin typeface="Open Sauce Bold Italics"/>
                <a:ea typeface="Open Sauce Bold Italics"/>
                <a:cs typeface="Open Sauce Bold Italics"/>
                <a:sym typeface="Open Sauce Bold Italics"/>
              </a:rPr>
              <a:t>Preprocessing</a:t>
            </a:r>
          </a:p>
          <a:p>
            <a:pPr algn="just">
              <a:lnSpc>
                <a:spcPts val="2234"/>
              </a:lnSpc>
              <a:spcBef>
                <a:spcPct val="0"/>
              </a:spcBef>
            </a:pPr>
            <a:r>
              <a:rPr lang="en-US" b="true" sz="1977" i="true" strike="noStrike" u="none">
                <a:solidFill>
                  <a:srgbClr val="FFFFFF"/>
                </a:solidFill>
                <a:latin typeface="Open Sauce Bold Italics"/>
                <a:ea typeface="Open Sauce Bold Italics"/>
                <a:cs typeface="Open Sauce Bold Italics"/>
                <a:sym typeface="Open Sauce Bold Italics"/>
              </a:rPr>
              <a:t>reprocess images by correcting distortions, removing clouds, and georeferencing to ensure data accuracy.</a:t>
            </a:r>
          </a:p>
          <a:p>
            <a:pPr algn="just">
              <a:lnSpc>
                <a:spcPts val="2234"/>
              </a:lnSpc>
              <a:spcBef>
                <a:spcPct val="0"/>
              </a:spcBef>
            </a:pPr>
          </a:p>
          <a:p>
            <a:pPr algn="just" marL="426836" indent="-213418" lvl="1">
              <a:lnSpc>
                <a:spcPts val="2234"/>
              </a:lnSpc>
              <a:spcBef>
                <a:spcPct val="0"/>
              </a:spcBef>
              <a:buFont typeface="Arial"/>
              <a:buChar char="•"/>
            </a:pPr>
            <a:r>
              <a:rPr lang="en-US" b="true" sz="1977" i="true" strike="noStrike" u="none">
                <a:solidFill>
                  <a:srgbClr val="FFFFFF"/>
                </a:solidFill>
                <a:latin typeface="Open Sauce Bold Italics"/>
                <a:ea typeface="Open Sauce Bold Italics"/>
                <a:cs typeface="Open Sauce Bold Italics"/>
                <a:sym typeface="Open Sauce Bold Italics"/>
              </a:rPr>
              <a:t>AI Model Development</a:t>
            </a:r>
          </a:p>
          <a:p>
            <a:pPr algn="just">
              <a:lnSpc>
                <a:spcPts val="2234"/>
              </a:lnSpc>
              <a:spcBef>
                <a:spcPct val="0"/>
              </a:spcBef>
            </a:pPr>
            <a:r>
              <a:rPr lang="en-US" b="true" sz="1977" i="true" strike="noStrike" u="none">
                <a:solidFill>
                  <a:srgbClr val="FFFFFF"/>
                </a:solidFill>
                <a:latin typeface="Open Sauce Bold Italics"/>
                <a:ea typeface="Open Sauce Bold Italics"/>
                <a:cs typeface="Open Sauce Bold Italics"/>
                <a:sym typeface="Open Sauce Bold Italics"/>
              </a:rPr>
              <a:t>Develop and train deep learning models (CNN) to detect anomalies such as cracks, structural damage, and vegetation growth.</a:t>
            </a:r>
          </a:p>
          <a:p>
            <a:pPr algn="just">
              <a:lnSpc>
                <a:spcPts val="2234"/>
              </a:lnSpc>
              <a:spcBef>
                <a:spcPct val="0"/>
              </a:spcBef>
            </a:pPr>
          </a:p>
          <a:p>
            <a:pPr algn="just">
              <a:lnSpc>
                <a:spcPts val="2234"/>
              </a:lnSpc>
              <a:spcBef>
                <a:spcPct val="0"/>
              </a:spcBef>
            </a:pPr>
          </a:p>
          <a:p>
            <a:pPr algn="just" marL="426836" indent="-213418" lvl="1">
              <a:lnSpc>
                <a:spcPts val="2234"/>
              </a:lnSpc>
              <a:spcBef>
                <a:spcPct val="0"/>
              </a:spcBef>
              <a:buFont typeface="Arial"/>
              <a:buChar char="•"/>
            </a:pPr>
            <a:r>
              <a:rPr lang="en-US" b="true" sz="1977" i="true" strike="noStrike" u="none">
                <a:solidFill>
                  <a:srgbClr val="FFFFFF"/>
                </a:solidFill>
                <a:latin typeface="Open Sauce Bold Italics"/>
                <a:ea typeface="Open Sauce Bold Italics"/>
                <a:cs typeface="Open Sauce Bold Italics"/>
                <a:sym typeface="Open Sauce Bold Italics"/>
              </a:rPr>
              <a:t>Integration of Multi-Modal Data</a:t>
            </a:r>
          </a:p>
          <a:p>
            <a:pPr algn="just">
              <a:lnSpc>
                <a:spcPts val="2234"/>
              </a:lnSpc>
              <a:spcBef>
                <a:spcPct val="0"/>
              </a:spcBef>
            </a:pPr>
            <a:r>
              <a:rPr lang="en-US" b="true" sz="1977" i="true" strike="noStrike" u="none">
                <a:solidFill>
                  <a:srgbClr val="FFFFFF"/>
                </a:solidFill>
                <a:latin typeface="Open Sauce Bold Italics"/>
                <a:ea typeface="Open Sauce Bold Italics"/>
                <a:cs typeface="Open Sauce Bold Italics"/>
                <a:sym typeface="Open Sauce Bold Italics"/>
              </a:rPr>
              <a:t>Combine satellite images with additional data (weather, historical incidents) for more accurate risk predictions.</a:t>
            </a:r>
          </a:p>
          <a:p>
            <a:pPr algn="just">
              <a:lnSpc>
                <a:spcPts val="2234"/>
              </a:lnSpc>
              <a:spcBef>
                <a:spcPct val="0"/>
              </a:spcBef>
            </a:pPr>
            <a:r>
              <a:rPr lang="en-US" b="true" sz="1977" i="true" strike="noStrike" u="none">
                <a:solidFill>
                  <a:srgbClr val="FFFFFF"/>
                </a:solidFill>
                <a:latin typeface="Open Sauce Bold Italics"/>
                <a:ea typeface="Open Sauce Bold Italics"/>
                <a:cs typeface="Open Sauce Bold Italics"/>
                <a:sym typeface="Open Sauce Bold Italics"/>
              </a:rPr>
              <a:t>Automated Reporting &amp; Visualization</a:t>
            </a:r>
          </a:p>
          <a:p>
            <a:pPr algn="just">
              <a:lnSpc>
                <a:spcPts val="2234"/>
              </a:lnSpc>
              <a:spcBef>
                <a:spcPct val="0"/>
              </a:spcBef>
            </a:pPr>
          </a:p>
          <a:p>
            <a:pPr algn="just">
              <a:lnSpc>
                <a:spcPts val="2234"/>
              </a:lnSpc>
              <a:spcBef>
                <a:spcPct val="0"/>
              </a:spcBef>
            </a:pPr>
            <a:r>
              <a:rPr lang="en-US" b="true" sz="1977" i="true" strike="noStrike" u="none">
                <a:solidFill>
                  <a:srgbClr val="FFFFFF"/>
                </a:solidFill>
                <a:latin typeface="Open Sauce Bold Italics"/>
                <a:ea typeface="Open Sauce Bold Italics"/>
                <a:cs typeface="Open Sauce Bold Italics"/>
                <a:sym typeface="Open Sauce Bold Italics"/>
              </a:rPr>
              <a:t>Real-Time Monitoring</a:t>
            </a:r>
          </a:p>
          <a:p>
            <a:pPr algn="just">
              <a:lnSpc>
                <a:spcPts val="2234"/>
              </a:lnSpc>
              <a:spcBef>
                <a:spcPct val="0"/>
              </a:spcBef>
            </a:pPr>
            <a:r>
              <a:rPr lang="en-US" b="true" sz="1977" i="true" strike="noStrike" u="none">
                <a:solidFill>
                  <a:srgbClr val="FFFFFF"/>
                </a:solidFill>
                <a:latin typeface="Open Sauce Bold Italics"/>
                <a:ea typeface="Open Sauce Bold Italics"/>
                <a:cs typeface="Open Sauce Bold Italics"/>
                <a:sym typeface="Open Sauce Bold Italics"/>
              </a:rPr>
              <a:t>Deploy the AI system for continuous monitoring, triggering alerts for timely maintenance actions.</a:t>
            </a:r>
          </a:p>
          <a:p>
            <a:pPr algn="just">
              <a:lnSpc>
                <a:spcPts val="2234"/>
              </a:lnSpc>
              <a:spcBef>
                <a:spcPct val="0"/>
              </a:spcBef>
            </a:pPr>
            <a:r>
              <a:rPr lang="en-US" b="true" sz="1977" i="true" strike="noStrike" u="none">
                <a:solidFill>
                  <a:srgbClr val="FFFFFF"/>
                </a:solidFill>
                <a:latin typeface="Open Sauce Bold Italics"/>
                <a:ea typeface="Open Sauce Bold Italics"/>
                <a:cs typeface="Open Sauce Bold Italics"/>
                <a:sym typeface="Open Sauce Bold Italics"/>
              </a:rPr>
              <a:t>Evaluation &amp; Optimization</a:t>
            </a:r>
          </a:p>
          <a:p>
            <a:pPr algn="just">
              <a:lnSpc>
                <a:spcPts val="2234"/>
              </a:lnSpc>
              <a:spcBef>
                <a:spcPct val="0"/>
              </a:spcBef>
            </a:pPr>
            <a:r>
              <a:rPr lang="en-US" b="true" sz="1977" i="true" strike="noStrike" u="none">
                <a:solidFill>
                  <a:srgbClr val="FFFFFF"/>
                </a:solidFill>
                <a:latin typeface="Open Sauce Bold Italics"/>
                <a:ea typeface="Open Sauce Bold Italics"/>
                <a:cs typeface="Open Sauce Bold Italics"/>
                <a:sym typeface="Open Sauce Bold Italics"/>
              </a:rPr>
              <a:t>Regularly evaluate AI performance against manual inspections, refining models for improved accuracy</a:t>
            </a:r>
          </a:p>
          <a:p>
            <a:pPr algn="just" marL="0" indent="0" lvl="0">
              <a:lnSpc>
                <a:spcPts val="2234"/>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532" t="0" r="-6532" b="0"/>
            </a:stretch>
          </a:blipFill>
        </p:spPr>
      </p:sp>
      <p:sp>
        <p:nvSpPr>
          <p:cNvPr name="Freeform 3" id="3"/>
          <p:cNvSpPr/>
          <p:nvPr/>
        </p:nvSpPr>
        <p:spPr>
          <a:xfrm flipH="false" flipV="false" rot="0">
            <a:off x="5188643" y="3377682"/>
            <a:ext cx="8430993" cy="5880618"/>
          </a:xfrm>
          <a:custGeom>
            <a:avLst/>
            <a:gdLst/>
            <a:ahLst/>
            <a:cxnLst/>
            <a:rect r="r" b="b" t="t" l="l"/>
            <a:pathLst>
              <a:path h="5880618" w="8430993">
                <a:moveTo>
                  <a:pt x="0" y="0"/>
                </a:moveTo>
                <a:lnTo>
                  <a:pt x="8430993" y="0"/>
                </a:lnTo>
                <a:lnTo>
                  <a:pt x="8430993" y="5880618"/>
                </a:lnTo>
                <a:lnTo>
                  <a:pt x="0" y="5880618"/>
                </a:lnTo>
                <a:lnTo>
                  <a:pt x="0" y="0"/>
                </a:lnTo>
                <a:close/>
              </a:path>
            </a:pathLst>
          </a:custGeom>
          <a:blipFill>
            <a:blip r:embed="rId3"/>
            <a:stretch>
              <a:fillRect l="0" t="0" r="0" b="0"/>
            </a:stretch>
          </a:blipFill>
        </p:spPr>
      </p:sp>
      <p:sp>
        <p:nvSpPr>
          <p:cNvPr name="TextBox 4" id="4"/>
          <p:cNvSpPr txBox="true"/>
          <p:nvPr/>
        </p:nvSpPr>
        <p:spPr>
          <a:xfrm rot="0">
            <a:off x="485397" y="569729"/>
            <a:ext cx="6391674" cy="1590395"/>
          </a:xfrm>
          <a:prstGeom prst="rect">
            <a:avLst/>
          </a:prstGeom>
        </p:spPr>
        <p:txBody>
          <a:bodyPr anchor="t" rtlCol="false" tIns="0" lIns="0" bIns="0" rIns="0">
            <a:spAutoFit/>
          </a:bodyPr>
          <a:lstStyle/>
          <a:p>
            <a:pPr algn="ctr">
              <a:lnSpc>
                <a:spcPts val="6212"/>
              </a:lnSpc>
              <a:spcBef>
                <a:spcPct val="0"/>
              </a:spcBef>
            </a:pPr>
            <a:r>
              <a:rPr lang="en-US" b="true" sz="5497">
                <a:solidFill>
                  <a:srgbClr val="000000"/>
                </a:solidFill>
                <a:latin typeface="Open Sauce Heavy"/>
                <a:ea typeface="Open Sauce Heavy"/>
                <a:cs typeface="Open Sauce Heavy"/>
                <a:sym typeface="Open Sauce Heavy"/>
              </a:rPr>
              <a:t>LITERATURE SURVEY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93" r="0" b="-793"/>
            </a:stretch>
          </a:blipFill>
        </p:spPr>
      </p:sp>
      <p:sp>
        <p:nvSpPr>
          <p:cNvPr name="TextBox 3" id="3"/>
          <p:cNvSpPr txBox="true"/>
          <p:nvPr/>
        </p:nvSpPr>
        <p:spPr>
          <a:xfrm rot="0">
            <a:off x="4489289" y="4654277"/>
            <a:ext cx="9309422" cy="1035596"/>
          </a:xfrm>
          <a:prstGeom prst="rect">
            <a:avLst/>
          </a:prstGeom>
        </p:spPr>
        <p:txBody>
          <a:bodyPr anchor="t" rtlCol="false" tIns="0" lIns="0" bIns="0" rIns="0">
            <a:spAutoFit/>
          </a:bodyPr>
          <a:lstStyle/>
          <a:p>
            <a:pPr algn="ctr">
              <a:lnSpc>
                <a:spcPts val="8140"/>
              </a:lnSpc>
              <a:spcBef>
                <a:spcPct val="0"/>
              </a:spcBef>
            </a:pPr>
            <a:r>
              <a:rPr lang="en-US" b="true" sz="7204">
                <a:solidFill>
                  <a:srgbClr val="000000"/>
                </a:solidFill>
                <a:latin typeface="Open Sauce Heavy"/>
                <a:ea typeface="Open Sauce Heavy"/>
                <a:cs typeface="Open Sauce Heavy"/>
                <a:sym typeface="Open Sauce Heavy"/>
              </a:rPr>
              <a:t>Your paragraph text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407562" y="1028700"/>
            <a:ext cx="15600762" cy="10257501"/>
          </a:xfrm>
          <a:custGeom>
            <a:avLst/>
            <a:gdLst/>
            <a:ahLst/>
            <a:cxnLst/>
            <a:rect r="r" b="b" t="t" l="l"/>
            <a:pathLst>
              <a:path h="10257501" w="15600762">
                <a:moveTo>
                  <a:pt x="0" y="0"/>
                </a:moveTo>
                <a:lnTo>
                  <a:pt x="15600763" y="0"/>
                </a:lnTo>
                <a:lnTo>
                  <a:pt x="15600763" y="10257501"/>
                </a:lnTo>
                <a:lnTo>
                  <a:pt x="0" y="10257501"/>
                </a:lnTo>
                <a:lnTo>
                  <a:pt x="0" y="0"/>
                </a:lnTo>
                <a:close/>
              </a:path>
            </a:pathLst>
          </a:custGeom>
          <a:blipFill>
            <a:blip r:embed="rId2"/>
            <a:stretch>
              <a:fillRect l="0" t="0" r="0" b="0"/>
            </a:stretch>
          </a:blipFill>
        </p:spPr>
      </p:sp>
      <p:sp>
        <p:nvSpPr>
          <p:cNvPr name="TextBox 3" id="3"/>
          <p:cNvSpPr txBox="true"/>
          <p:nvPr/>
        </p:nvSpPr>
        <p:spPr>
          <a:xfrm rot="0">
            <a:off x="5290646" y="828265"/>
            <a:ext cx="11711070" cy="2064296"/>
          </a:xfrm>
          <a:prstGeom prst="rect">
            <a:avLst/>
          </a:prstGeom>
        </p:spPr>
        <p:txBody>
          <a:bodyPr anchor="t" rtlCol="false" tIns="0" lIns="0" bIns="0" rIns="0">
            <a:spAutoFit/>
          </a:bodyPr>
          <a:lstStyle/>
          <a:p>
            <a:pPr algn="r">
              <a:lnSpc>
                <a:spcPts val="8140"/>
              </a:lnSpc>
            </a:pPr>
            <a:r>
              <a:rPr lang="en-US" b="true" sz="7204">
                <a:solidFill>
                  <a:srgbClr val="FFFFFF"/>
                </a:solidFill>
                <a:latin typeface="Open Sauce Heavy"/>
                <a:ea typeface="Open Sauce Heavy"/>
                <a:cs typeface="Open Sauce Heavy"/>
                <a:sym typeface="Open Sauce Heavy"/>
              </a:rPr>
              <a:t>Role of AI in Railway Monitoring</a:t>
            </a:r>
          </a:p>
        </p:txBody>
      </p:sp>
      <p:sp>
        <p:nvSpPr>
          <p:cNvPr name="TextBox 4" id="4"/>
          <p:cNvSpPr txBox="true"/>
          <p:nvPr/>
        </p:nvSpPr>
        <p:spPr>
          <a:xfrm rot="0">
            <a:off x="8272218" y="3409950"/>
            <a:ext cx="9519727" cy="5848350"/>
          </a:xfrm>
          <a:prstGeom prst="rect">
            <a:avLst/>
          </a:prstGeom>
        </p:spPr>
        <p:txBody>
          <a:bodyPr anchor="t" rtlCol="false" tIns="0" lIns="0" bIns="0" rIns="0">
            <a:spAutoFit/>
          </a:bodyPr>
          <a:lstStyle/>
          <a:p>
            <a:pPr algn="just" marL="647702" indent="-323851" lvl="1">
              <a:lnSpc>
                <a:spcPts val="4200"/>
              </a:lnSpc>
              <a:buFont typeface="Arial"/>
              <a:buChar char="•"/>
            </a:pPr>
            <a:r>
              <a:rPr lang="en-US" b="true" sz="3000">
                <a:solidFill>
                  <a:srgbClr val="FFFFFF"/>
                </a:solidFill>
                <a:latin typeface="Open Sans Bold"/>
                <a:ea typeface="Open Sans Bold"/>
                <a:cs typeface="Open Sans Bold"/>
                <a:sym typeface="Open Sans Bold"/>
              </a:rPr>
              <a:t>Artificial Intelligence Capabilities:</a:t>
            </a:r>
          </a:p>
          <a:p>
            <a:pPr algn="just" marL="1295403" indent="-431801" lvl="2">
              <a:lnSpc>
                <a:spcPts val="4200"/>
              </a:lnSpc>
              <a:buFont typeface="Arial"/>
              <a:buChar char="⚬"/>
            </a:pPr>
            <a:r>
              <a:rPr lang="en-US" b="true" sz="3000">
                <a:solidFill>
                  <a:srgbClr val="FFFFFF"/>
                </a:solidFill>
                <a:latin typeface="Open Sans Bold"/>
                <a:ea typeface="Open Sans Bold"/>
                <a:cs typeface="Open Sans Bold"/>
                <a:sym typeface="Open Sans Bold"/>
              </a:rPr>
              <a:t>Analyzing vast datasets from satellite imagery.</a:t>
            </a:r>
          </a:p>
          <a:p>
            <a:pPr algn="just" marL="1295403" indent="-431801" lvl="2">
              <a:lnSpc>
                <a:spcPts val="4200"/>
              </a:lnSpc>
              <a:buFont typeface="Arial"/>
              <a:buChar char="⚬"/>
            </a:pPr>
            <a:r>
              <a:rPr lang="en-US" b="true" sz="3000">
                <a:solidFill>
                  <a:srgbClr val="FFFFFF"/>
                </a:solidFill>
                <a:latin typeface="Open Sans Bold"/>
                <a:ea typeface="Open Sans Bold"/>
                <a:cs typeface="Open Sans Bold"/>
                <a:sym typeface="Open Sans Bold"/>
              </a:rPr>
              <a:t>Predicting maintenance requirements and disruptions.</a:t>
            </a:r>
          </a:p>
          <a:p>
            <a:pPr algn="just" marL="1295403" indent="-431801" lvl="2">
              <a:lnSpc>
                <a:spcPts val="4200"/>
              </a:lnSpc>
              <a:buFont typeface="Arial"/>
              <a:buChar char="⚬"/>
            </a:pPr>
            <a:r>
              <a:rPr lang="en-US" b="true" sz="3000">
                <a:solidFill>
                  <a:srgbClr val="FFFFFF"/>
                </a:solidFill>
                <a:latin typeface="Open Sans Bold"/>
                <a:ea typeface="Open Sans Bold"/>
                <a:cs typeface="Open Sans Bold"/>
                <a:sym typeface="Open Sans Bold"/>
              </a:rPr>
              <a:t>Enhancing decision-making for train schedules and operations.</a:t>
            </a:r>
          </a:p>
          <a:p>
            <a:pPr algn="just" marL="647702" indent="-323851" lvl="1">
              <a:lnSpc>
                <a:spcPts val="4200"/>
              </a:lnSpc>
              <a:buFont typeface="Arial"/>
              <a:buChar char="•"/>
            </a:pPr>
            <a:r>
              <a:rPr lang="en-US" b="true" sz="3000">
                <a:solidFill>
                  <a:srgbClr val="FFFFFF"/>
                </a:solidFill>
                <a:latin typeface="Open Sans Bold"/>
                <a:ea typeface="Open Sans Bold"/>
                <a:cs typeface="Open Sans Bold"/>
                <a:sym typeface="Open Sans Bold"/>
              </a:rPr>
              <a:t>Machine Learning Applications:</a:t>
            </a:r>
          </a:p>
          <a:p>
            <a:pPr algn="just" marL="1295403" indent="-431801" lvl="2">
              <a:lnSpc>
                <a:spcPts val="4200"/>
              </a:lnSpc>
              <a:buFont typeface="Arial"/>
              <a:buChar char="⚬"/>
            </a:pPr>
            <a:r>
              <a:rPr lang="en-US" b="true" sz="3000">
                <a:solidFill>
                  <a:srgbClr val="FFFFFF"/>
                </a:solidFill>
                <a:latin typeface="Open Sans Bold"/>
                <a:ea typeface="Open Sans Bold"/>
                <a:cs typeface="Open Sans Bold"/>
                <a:sym typeface="Open Sans Bold"/>
              </a:rPr>
              <a:t>Forecasting track wear-and-tear.</a:t>
            </a:r>
          </a:p>
          <a:p>
            <a:pPr algn="just" marL="1295403" indent="-431801" lvl="2">
              <a:lnSpc>
                <a:spcPts val="4200"/>
              </a:lnSpc>
              <a:buFont typeface="Arial"/>
              <a:buChar char="⚬"/>
            </a:pPr>
            <a:r>
              <a:rPr lang="en-US" b="true" sz="3000">
                <a:solidFill>
                  <a:srgbClr val="FFFFFF"/>
                </a:solidFill>
                <a:latin typeface="Open Sans Bold"/>
                <a:ea typeface="Open Sans Bold"/>
                <a:cs typeface="Open Sans Bold"/>
                <a:sym typeface="Open Sans Bold"/>
              </a:rPr>
              <a:t>Optimizing logistics for punctuality.</a:t>
            </a:r>
          </a:p>
          <a:p>
            <a:pPr algn="just">
              <a:lnSpc>
                <a:spcPts val="420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089785" y="1486488"/>
            <a:ext cx="7169515" cy="4032852"/>
          </a:xfrm>
          <a:custGeom>
            <a:avLst/>
            <a:gdLst/>
            <a:ahLst/>
            <a:cxnLst/>
            <a:rect r="r" b="b" t="t" l="l"/>
            <a:pathLst>
              <a:path h="4032852" w="7169515">
                <a:moveTo>
                  <a:pt x="0" y="0"/>
                </a:moveTo>
                <a:lnTo>
                  <a:pt x="7169515" y="0"/>
                </a:lnTo>
                <a:lnTo>
                  <a:pt x="7169515" y="4032852"/>
                </a:lnTo>
                <a:lnTo>
                  <a:pt x="0" y="4032852"/>
                </a:lnTo>
                <a:lnTo>
                  <a:pt x="0" y="0"/>
                </a:lnTo>
                <a:close/>
              </a:path>
            </a:pathLst>
          </a:custGeom>
          <a:blipFill>
            <a:blip r:embed="rId2"/>
            <a:stretch>
              <a:fillRect l="0" t="0" r="0" b="0"/>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7692" r="0" b="-7692"/>
            </a:stretch>
          </a:blipFill>
        </p:spPr>
      </p:sp>
      <p:sp>
        <p:nvSpPr>
          <p:cNvPr name="Freeform 4" id="4"/>
          <p:cNvSpPr/>
          <p:nvPr/>
        </p:nvSpPr>
        <p:spPr>
          <a:xfrm flipH="false" flipV="false" rot="0">
            <a:off x="10560168" y="1028700"/>
            <a:ext cx="6699132" cy="3769668"/>
          </a:xfrm>
          <a:custGeom>
            <a:avLst/>
            <a:gdLst/>
            <a:ahLst/>
            <a:cxnLst/>
            <a:rect r="r" b="b" t="t" l="l"/>
            <a:pathLst>
              <a:path h="3769668" w="6699132">
                <a:moveTo>
                  <a:pt x="0" y="0"/>
                </a:moveTo>
                <a:lnTo>
                  <a:pt x="6699132" y="0"/>
                </a:lnTo>
                <a:lnTo>
                  <a:pt x="6699132" y="3769668"/>
                </a:lnTo>
                <a:lnTo>
                  <a:pt x="0" y="3769668"/>
                </a:lnTo>
                <a:lnTo>
                  <a:pt x="0" y="0"/>
                </a:lnTo>
                <a:close/>
              </a:path>
            </a:pathLst>
          </a:custGeom>
          <a:blipFill>
            <a:blip r:embed="rId2"/>
            <a:stretch>
              <a:fillRect l="0" t="0" r="0" b="0"/>
            </a:stretch>
          </a:blipFill>
          <a:ln w="104775" cap="sq">
            <a:solidFill>
              <a:srgbClr val="FFFFFF"/>
            </a:solidFill>
            <a:prstDash val="solid"/>
            <a:miter/>
          </a:ln>
        </p:spPr>
      </p:sp>
      <p:grpSp>
        <p:nvGrpSpPr>
          <p:cNvPr name="Group 5" id="5"/>
          <p:cNvGrpSpPr/>
          <p:nvPr/>
        </p:nvGrpSpPr>
        <p:grpSpPr>
          <a:xfrm rot="0">
            <a:off x="0" y="-172566"/>
            <a:ext cx="5325161" cy="1842177"/>
            <a:chOff x="0" y="0"/>
            <a:chExt cx="1402512" cy="485182"/>
          </a:xfrm>
        </p:grpSpPr>
        <p:sp>
          <p:nvSpPr>
            <p:cNvPr name="Freeform 6" id="6"/>
            <p:cNvSpPr/>
            <p:nvPr/>
          </p:nvSpPr>
          <p:spPr>
            <a:xfrm flipH="false" flipV="false" rot="0">
              <a:off x="0" y="0"/>
              <a:ext cx="1402512" cy="485182"/>
            </a:xfrm>
            <a:custGeom>
              <a:avLst/>
              <a:gdLst/>
              <a:ahLst/>
              <a:cxnLst/>
              <a:rect r="r" b="b" t="t" l="l"/>
              <a:pathLst>
                <a:path h="485182" w="1402512">
                  <a:moveTo>
                    <a:pt x="0" y="0"/>
                  </a:moveTo>
                  <a:lnTo>
                    <a:pt x="1402512" y="0"/>
                  </a:lnTo>
                  <a:lnTo>
                    <a:pt x="1402512" y="485182"/>
                  </a:lnTo>
                  <a:lnTo>
                    <a:pt x="0" y="485182"/>
                  </a:lnTo>
                  <a:close/>
                </a:path>
              </a:pathLst>
            </a:custGeom>
            <a:solidFill>
              <a:srgbClr val="FFFFFF"/>
            </a:solidFill>
          </p:spPr>
        </p:sp>
        <p:sp>
          <p:nvSpPr>
            <p:cNvPr name="TextBox 7" id="7"/>
            <p:cNvSpPr txBox="true"/>
            <p:nvPr/>
          </p:nvSpPr>
          <p:spPr>
            <a:xfrm>
              <a:off x="0" y="-38100"/>
              <a:ext cx="1402512" cy="523282"/>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205762">
            <a:off x="-82193" y="-217985"/>
            <a:ext cx="5489548" cy="2493370"/>
            <a:chOff x="0" y="0"/>
            <a:chExt cx="7319397" cy="3324493"/>
          </a:xfrm>
        </p:grpSpPr>
        <p:sp>
          <p:nvSpPr>
            <p:cNvPr name="TextBox 9" id="9"/>
            <p:cNvSpPr txBox="true"/>
            <p:nvPr/>
          </p:nvSpPr>
          <p:spPr>
            <a:xfrm rot="-360933">
              <a:off x="300673" y="2052609"/>
              <a:ext cx="6954127" cy="909998"/>
            </a:xfrm>
            <a:prstGeom prst="rect">
              <a:avLst/>
            </a:prstGeom>
          </p:spPr>
          <p:txBody>
            <a:bodyPr anchor="t" rtlCol="false" tIns="0" lIns="0" bIns="0" rIns="0">
              <a:spAutoFit/>
            </a:bodyPr>
            <a:lstStyle/>
            <a:p>
              <a:pPr algn="ctr">
                <a:lnSpc>
                  <a:spcPts val="4691"/>
                </a:lnSpc>
              </a:pPr>
            </a:p>
          </p:txBody>
        </p:sp>
        <p:sp>
          <p:nvSpPr>
            <p:cNvPr name="TextBox 10" id="10"/>
            <p:cNvSpPr txBox="true"/>
            <p:nvPr/>
          </p:nvSpPr>
          <p:spPr>
            <a:xfrm rot="-359764">
              <a:off x="123993" y="1032212"/>
              <a:ext cx="7141058" cy="1414490"/>
            </a:xfrm>
            <a:prstGeom prst="rect">
              <a:avLst/>
            </a:prstGeom>
          </p:spPr>
          <p:txBody>
            <a:bodyPr anchor="t" rtlCol="false" tIns="0" lIns="0" bIns="0" rIns="0">
              <a:spAutoFit/>
            </a:bodyPr>
            <a:lstStyle/>
            <a:p>
              <a:pPr algn="ctr">
                <a:lnSpc>
                  <a:spcPts val="5335"/>
                </a:lnSpc>
              </a:pPr>
              <a:r>
                <a:rPr lang="en-US" sz="10261">
                  <a:solidFill>
                    <a:srgbClr val="010005"/>
                  </a:solidFill>
                  <a:latin typeface="Gagalin"/>
                  <a:ea typeface="Gagalin"/>
                  <a:cs typeface="Gagalin"/>
                  <a:sym typeface="Gagalin"/>
                </a:rPr>
                <a:t>OUTPUT</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112318" y="4720688"/>
            <a:ext cx="4063365" cy="4114800"/>
          </a:xfrm>
          <a:custGeom>
            <a:avLst/>
            <a:gdLst/>
            <a:ahLst/>
            <a:cxnLst/>
            <a:rect r="r" b="b" t="t" l="l"/>
            <a:pathLst>
              <a:path h="4114800" w="4063365">
                <a:moveTo>
                  <a:pt x="0" y="0"/>
                </a:moveTo>
                <a:lnTo>
                  <a:pt x="4063364" y="0"/>
                </a:lnTo>
                <a:lnTo>
                  <a:pt x="4063364"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107269" y="2706378"/>
            <a:ext cx="6073462" cy="1035574"/>
          </a:xfrm>
          <a:prstGeom prst="rect">
            <a:avLst/>
          </a:prstGeom>
        </p:spPr>
        <p:txBody>
          <a:bodyPr anchor="t" rtlCol="false" tIns="0" lIns="0" bIns="0" rIns="0">
            <a:spAutoFit/>
          </a:bodyPr>
          <a:lstStyle/>
          <a:p>
            <a:pPr algn="ctr">
              <a:lnSpc>
                <a:spcPts val="8140"/>
              </a:lnSpc>
            </a:pPr>
            <a:r>
              <a:rPr lang="en-US" b="true" sz="7204">
                <a:solidFill>
                  <a:srgbClr val="010005"/>
                </a:solidFill>
                <a:latin typeface="Open Sauce Heavy"/>
                <a:ea typeface="Open Sauce Heavy"/>
                <a:cs typeface="Open Sauce Heavy"/>
                <a:sym typeface="Open Sauce Heavy"/>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DAGbiR_G9Co</dc:identifier>
  <dcterms:modified xsi:type="dcterms:W3CDTF">2011-08-01T06:04:30Z</dcterms:modified>
  <cp:revision>1</cp:revision>
  <dc:title>Black Minimalist Modern AI Robot Presentation</dc:title>
</cp:coreProperties>
</file>

<file path=docProps/thumbnail.jpeg>
</file>